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7" r:id="rId6"/>
    <p:sldId id="274" r:id="rId7"/>
    <p:sldId id="268" r:id="rId8"/>
    <p:sldId id="269" r:id="rId9"/>
    <p:sldId id="261" r:id="rId10"/>
    <p:sldId id="262" r:id="rId11"/>
    <p:sldId id="264" r:id="rId12"/>
    <p:sldId id="271" r:id="rId13"/>
    <p:sldId id="272" r:id="rId14"/>
    <p:sldId id="27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6"/>
            <a:ext cx="7772400" cy="2664296"/>
          </a:xfrm>
        </p:spPr>
        <p:txBody>
          <a:bodyPr>
            <a:normAutofit/>
          </a:bodyPr>
          <a:lstStyle/>
          <a:p>
            <a:r>
              <a:rPr lang="ru-RU" dirty="0" smtClean="0"/>
              <a:t>Разработка программы развития технического творчества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35896" y="4077072"/>
            <a:ext cx="4752528" cy="2232248"/>
          </a:xfrm>
        </p:spPr>
        <p:txBody>
          <a:bodyPr>
            <a:noAutofit/>
          </a:bodyPr>
          <a:lstStyle/>
          <a:p>
            <a:r>
              <a:rPr lang="ru-RU" sz="1200" b="1" dirty="0" smtClean="0">
                <a:solidFill>
                  <a:schemeClr val="tx1"/>
                </a:solidFill>
              </a:rPr>
              <a:t>Авторский коллектив:</a:t>
            </a:r>
          </a:p>
          <a:p>
            <a:r>
              <a:rPr lang="ru-RU" sz="1200" b="1" dirty="0">
                <a:solidFill>
                  <a:schemeClr val="tx1"/>
                </a:solidFill>
              </a:rPr>
              <a:t> </a:t>
            </a:r>
            <a:endParaRPr lang="ru-RU" sz="1200" dirty="0">
              <a:solidFill>
                <a:schemeClr val="tx1"/>
              </a:solidFill>
            </a:endParaRPr>
          </a:p>
          <a:p>
            <a:pPr algn="l"/>
            <a:r>
              <a:rPr lang="ru-RU" sz="1200" dirty="0" err="1">
                <a:solidFill>
                  <a:schemeClr val="tx1"/>
                </a:solidFill>
              </a:rPr>
              <a:t>Гибадрахманова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Гузалия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Шамиловна</a:t>
            </a:r>
            <a:r>
              <a:rPr lang="ru-RU" sz="1200" dirty="0">
                <a:solidFill>
                  <a:schemeClr val="tx1"/>
                </a:solidFill>
              </a:rPr>
              <a:t> – заведующая отделом, куратор научно- технического направления МБУДО «Центр внешкольной работы г. </a:t>
            </a:r>
            <a:r>
              <a:rPr lang="ru-RU" sz="1200" dirty="0" smtClean="0">
                <a:solidFill>
                  <a:schemeClr val="tx1"/>
                </a:solidFill>
              </a:rPr>
              <a:t>Буинска»</a:t>
            </a:r>
          </a:p>
          <a:p>
            <a:pPr algn="l"/>
            <a:r>
              <a:rPr lang="ru-RU" sz="1200" dirty="0" smtClean="0">
                <a:solidFill>
                  <a:schemeClr val="tx1"/>
                </a:solidFill>
              </a:rPr>
              <a:t>Соловьев </a:t>
            </a:r>
            <a:r>
              <a:rPr lang="ru-RU" sz="1200" dirty="0">
                <a:solidFill>
                  <a:schemeClr val="tx1"/>
                </a:solidFill>
              </a:rPr>
              <a:t>Роман Юрьевич – педагог дополнительного </a:t>
            </a:r>
            <a:r>
              <a:rPr lang="ru-RU" sz="1200" dirty="0" smtClean="0">
                <a:solidFill>
                  <a:schemeClr val="tx1"/>
                </a:solidFill>
              </a:rPr>
              <a:t>образования, </a:t>
            </a:r>
            <a:r>
              <a:rPr lang="ru-RU" sz="1200" dirty="0">
                <a:solidFill>
                  <a:schemeClr val="tx1"/>
                </a:solidFill>
              </a:rPr>
              <a:t>специалист по учебно – методической </a:t>
            </a:r>
            <a:r>
              <a:rPr lang="en-US" sz="1200" dirty="0">
                <a:solidFill>
                  <a:schemeClr val="tx1"/>
                </a:solidFill>
              </a:rPr>
              <a:t>STEM </a:t>
            </a:r>
            <a:r>
              <a:rPr lang="ru-RU" sz="1200" dirty="0">
                <a:solidFill>
                  <a:schemeClr val="tx1"/>
                </a:solidFill>
              </a:rPr>
              <a:t>– цен</a:t>
            </a:r>
            <a:r>
              <a:rPr lang="tt-RU" sz="1200" dirty="0">
                <a:solidFill>
                  <a:schemeClr val="tx1"/>
                </a:solidFill>
              </a:rPr>
              <a:t>тра АИОВО “Университет Иннополис</a:t>
            </a:r>
            <a:r>
              <a:rPr lang="tt-RU" sz="1200" dirty="0" smtClean="0">
                <a:solidFill>
                  <a:schemeClr val="tx1"/>
                </a:solidFill>
              </a:rPr>
              <a:t>”.</a:t>
            </a:r>
            <a:endParaRPr lang="ru-RU" sz="1200" dirty="0">
              <a:solidFill>
                <a:schemeClr val="tx1"/>
              </a:solidFill>
            </a:endParaRPr>
          </a:p>
          <a:p>
            <a:pPr algn="l"/>
            <a:r>
              <a:rPr lang="ru-RU" sz="1200" dirty="0" err="1" smtClean="0">
                <a:solidFill>
                  <a:schemeClr val="tx1"/>
                </a:solidFill>
              </a:rPr>
              <a:t>Мулеева</a:t>
            </a:r>
            <a:r>
              <a:rPr lang="ru-RU" sz="1200" dirty="0" smtClean="0">
                <a:solidFill>
                  <a:schemeClr val="tx1"/>
                </a:solidFill>
              </a:rPr>
              <a:t> </a:t>
            </a:r>
            <a:r>
              <a:rPr lang="ru-RU" sz="1200" dirty="0">
                <a:solidFill>
                  <a:schemeClr val="tx1"/>
                </a:solidFill>
              </a:rPr>
              <a:t>Анастасия Юрьевна - заместитель директора по информатизации </a:t>
            </a:r>
            <a:r>
              <a:rPr lang="ru-RU" sz="1200" dirty="0" smtClean="0">
                <a:solidFill>
                  <a:schemeClr val="tx1"/>
                </a:solidFill>
              </a:rPr>
              <a:t>образования </a:t>
            </a:r>
            <a:r>
              <a:rPr lang="ru-RU" sz="1200" dirty="0">
                <a:solidFill>
                  <a:schemeClr val="tx1"/>
                </a:solidFill>
              </a:rPr>
              <a:t>МБОО "Лицей №2 г. Буинска </a:t>
            </a:r>
            <a:r>
              <a:rPr lang="ru-RU" sz="1200" dirty="0" smtClean="0">
                <a:solidFill>
                  <a:schemeClr val="tx1"/>
                </a:solidFill>
              </a:rPr>
              <a:t>РТ»</a:t>
            </a:r>
          </a:p>
          <a:p>
            <a:endParaRPr lang="ru-RU" sz="12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8142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Риски при работе по разработки и апробации программы развития технического творчества детей –  неправильный подбор персонала, участвующего в осуществлении инновационной деятельности, увольнение или переход педагога дополнительного образования в другое учреждение.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6924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Проект направлен на достижение учащимися личностных,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 предметных результатов освоения программы дополнительного образования технической направ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енности.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результате последовательного прохождения всех этапов реализации программы развития как мы предполагаем, будет сформирована целостная система детского технического творчества в районе, включающая начальные этапы детского технического творчества – начальное техническое моделирование (на базе общеобразовательных школ), различные направления технического творчества, такие как робототехника, авиамоделизм, автомоделизм (на базе УДОД), а также проведение исследовательской и изобретательской работы под руководством сотрудников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Буинского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ветеринарного техникума.  Координационным и методическим центром данной работы в районе призван стать «Центр внешкольной работы г. Буинска РТ»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36735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Результаты работы объединений: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8000" b="1" dirty="0">
                <a:latin typeface="Times New Roman" pitchFamily="18" charset="0"/>
                <a:cs typeface="Times New Roman" pitchFamily="18" charset="0"/>
              </a:rPr>
              <a:t>Объединение «Икар» (</a:t>
            </a:r>
            <a:r>
              <a:rPr lang="ru-RU" sz="8000" b="1" dirty="0" err="1">
                <a:latin typeface="Times New Roman" pitchFamily="18" charset="0"/>
                <a:cs typeface="Times New Roman" pitchFamily="18" charset="0"/>
              </a:rPr>
              <a:t>авиамоделирование</a:t>
            </a:r>
            <a:r>
              <a:rPr lang="ru-RU" sz="8000" b="1" dirty="0">
                <a:latin typeface="Times New Roman" pitchFamily="18" charset="0"/>
                <a:cs typeface="Times New Roman" pitchFamily="18" charset="0"/>
              </a:rPr>
              <a:t>), руководитель </a:t>
            </a:r>
            <a:r>
              <a:rPr lang="ru-RU" sz="8000" b="1" dirty="0" err="1">
                <a:latin typeface="Times New Roman" pitchFamily="18" charset="0"/>
                <a:cs typeface="Times New Roman" pitchFamily="18" charset="0"/>
              </a:rPr>
              <a:t>Галятдинов</a:t>
            </a:r>
            <a:r>
              <a:rPr lang="ru-RU" sz="8000" b="1" dirty="0">
                <a:latin typeface="Times New Roman" pitchFamily="18" charset="0"/>
                <a:cs typeface="Times New Roman" pitchFamily="18" charset="0"/>
              </a:rPr>
              <a:t> Р.Х</a:t>
            </a: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sz="42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dirty="0" smtClean="0"/>
              <a:t> 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Международный специализированный форум «Авиакосмические  технологии, современные  материалы и оборудование»  в рамках которого проходит   выставка детского технического творчества;</a:t>
            </a:r>
          </a:p>
          <a:p>
            <a:pPr marL="0" indent="0" algn="just">
              <a:buNone/>
            </a:pP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- Показательные выступления в рамках авиашоу «Я выбираю небо!», 2014-2016гг.</a:t>
            </a:r>
          </a:p>
          <a:p>
            <a:pPr marL="0" indent="0" algn="just">
              <a:buNone/>
            </a:pP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- Ежегодный Ч</a:t>
            </a:r>
            <a:r>
              <a:rPr lang="tt-RU" sz="7200" dirty="0">
                <a:latin typeface="Times New Roman" pitchFamily="18" charset="0"/>
                <a:cs typeface="Times New Roman" pitchFamily="18" charset="0"/>
              </a:rPr>
              <a:t>емпионат Республики Татарстан по запуску бумажных самолетов среди школьников  – 2 место в номинации “Викторина об авиации”, 2016 г.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- Республиканский конкурс  в лично-командных соревнованиях по простейшим авиамоделям среди обучающихся Республики Татарстан – Рыбная Слобода – 2016 г.,    2 командное место;</a:t>
            </a:r>
          </a:p>
          <a:p>
            <a:pPr marL="0" indent="0" algn="just">
              <a:buNone/>
            </a:pP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- Авиамодельный Фестиваль для начинающих авиамоделистом на кубок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В.Н.Побежимова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– д.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Каинки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– 2016, 2017гг.</a:t>
            </a:r>
          </a:p>
          <a:p>
            <a:pPr marL="0" indent="0" algn="just">
              <a:buNone/>
            </a:pP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- Республиканские соревнования по простейшим авиамоделям –  Заинск, 2016 г. </a:t>
            </a:r>
          </a:p>
          <a:p>
            <a:pPr marL="0" indent="0" algn="just">
              <a:buNone/>
            </a:pP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1 место в классе моделей </a:t>
            </a:r>
            <a:r>
              <a:rPr lang="en-US" sz="7200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720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(взрослые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),  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2 место  в классе моделей </a:t>
            </a:r>
            <a:r>
              <a:rPr lang="en-US" sz="7200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720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ср.шк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 algn="just">
              <a:buNone/>
            </a:pP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- Республиканские соревнования по простейшим авиамоделям -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Р.Слобода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, 2017 год - 1 общекомандное место</a:t>
            </a:r>
          </a:p>
          <a:p>
            <a:pPr marL="0" indent="0" algn="just">
              <a:buNone/>
            </a:pP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- Республиканский Фестиваль по поддержке и развитию технического творчества в г. Тетюши – 2017г. Соревнования по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авиамоделированию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– 1 общекомандное место, 2 место в номинации «На точность полета».</a:t>
            </a:r>
          </a:p>
          <a:p>
            <a:pPr algn="just"/>
            <a:endParaRPr lang="ru-RU" sz="45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90649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Объединение «Образовательная робототехника» и «Мобильная робототехника», руководитель Соловьев Р.Ю.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760640"/>
          </a:xfrm>
        </p:spPr>
        <p:txBody>
          <a:bodyPr>
            <a:normAutofit fontScale="25000" lnSpcReduction="20000"/>
          </a:bodyPr>
          <a:lstStyle/>
          <a:p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Объединение «Образовательная робототехника» и «Мобильная робототехника», руководитель Соловьев Р.Ю.</a:t>
            </a:r>
          </a:p>
          <a:p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- Призеры окружного робототехнического фестиваля Приволжского Федерального округа «</a:t>
            </a:r>
            <a:r>
              <a:rPr lang="ru-RU" sz="5600" dirty="0" err="1">
                <a:latin typeface="Times New Roman" pitchFamily="18" charset="0"/>
                <a:cs typeface="Times New Roman" pitchFamily="18" charset="0"/>
              </a:rPr>
              <a:t>Робофест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 – Приволжье – 2016» г. Самара; 2017 год – 5 место;</a:t>
            </a:r>
          </a:p>
          <a:p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- Второе место в абсолютном зачете республиканских соревнований «</a:t>
            </a:r>
            <a:r>
              <a:rPr lang="ru-RU" sz="5600" dirty="0" err="1">
                <a:latin typeface="Times New Roman" pitchFamily="18" charset="0"/>
                <a:cs typeface="Times New Roman" pitchFamily="18" charset="0"/>
              </a:rPr>
              <a:t>ИКаР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 Республика Татарстан» 2016, 2017, 2018 гг.</a:t>
            </a:r>
          </a:p>
          <a:p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- Участники сетевых соревнований в компетенции «Мобильная робототехника» в рамках </a:t>
            </a:r>
            <a:r>
              <a:rPr lang="en-US" sz="5600" dirty="0" err="1">
                <a:latin typeface="Times New Roman" pitchFamily="18" charset="0"/>
                <a:cs typeface="Times New Roman" pitchFamily="18" charset="0"/>
              </a:rPr>
              <a:t>JuniorSkills</a:t>
            </a:r>
            <a:r>
              <a:rPr lang="en-US" sz="5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5600" dirty="0">
                <a:latin typeface="Times New Roman" pitchFamily="18" charset="0"/>
                <a:cs typeface="Times New Roman" pitchFamily="18" charset="0"/>
              </a:rPr>
              <a:t>Татарстан – 2016, 2 место в номинации “Траектория квест” 2017 гг.</a:t>
            </a:r>
            <a:endParaRPr lang="ru-RU" sz="5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5600" dirty="0">
                <a:latin typeface="Times New Roman" pitchFamily="18" charset="0"/>
                <a:cs typeface="Times New Roman" pitchFamily="18" charset="0"/>
              </a:rPr>
              <a:t>- Республиканские соревнования по стандартам </a:t>
            </a:r>
            <a:r>
              <a:rPr lang="en-US" sz="5600" dirty="0" err="1">
                <a:latin typeface="Times New Roman" pitchFamily="18" charset="0"/>
                <a:cs typeface="Times New Roman" pitchFamily="18" charset="0"/>
              </a:rPr>
              <a:t>JuniorSkills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 в компетенции «Мобильная робототехника» - 3 место, 2018 г.</a:t>
            </a:r>
          </a:p>
          <a:p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tt-RU" sz="5600" dirty="0">
                <a:latin typeface="Times New Roman" pitchFamily="18" charset="0"/>
                <a:cs typeface="Times New Roman" pitchFamily="18" charset="0"/>
              </a:rPr>
              <a:t>Второе место на районном конкурсе “Юный 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программист </a:t>
            </a:r>
            <a:r>
              <a:rPr lang="tt-RU" sz="5600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 в номинации «Робототехника»- 2016 г., 1 место – 2017 год</a:t>
            </a:r>
          </a:p>
          <a:p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- Победители районного этапа Республиканского конкурса по начальному техническому моделированию и конструированию – 2016,2017г г.</a:t>
            </a:r>
          </a:p>
          <a:p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- Участники Республиканского конкурса «Юный гений Татарстана» - 2016 г.</a:t>
            </a:r>
          </a:p>
          <a:p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- Седьмое место в соревнованиях «</a:t>
            </a:r>
            <a:r>
              <a:rPr lang="ru-RU" sz="5600" dirty="0" err="1">
                <a:latin typeface="Times New Roman" pitchFamily="18" charset="0"/>
                <a:cs typeface="Times New Roman" pitchFamily="18" charset="0"/>
              </a:rPr>
              <a:t>ИКаР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 – Инженерные Кадры России» в рамках </a:t>
            </a:r>
            <a:r>
              <a:rPr lang="en-US" sz="5600" dirty="0">
                <a:latin typeface="Times New Roman" pitchFamily="18" charset="0"/>
                <a:cs typeface="Times New Roman" pitchFamily="18" charset="0"/>
              </a:rPr>
              <a:t>VIII </a:t>
            </a:r>
            <a:r>
              <a:rPr lang="tt-RU" sz="5600" dirty="0">
                <a:latin typeface="Times New Roman" pitchFamily="18" charset="0"/>
                <a:cs typeface="Times New Roman" pitchFamily="18" charset="0"/>
              </a:rPr>
              <a:t>Всероссийского робототехнического фестиваля “Робофест – 2016”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 г. Москва; </a:t>
            </a:r>
          </a:p>
          <a:p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- Восьмое место в соревнованиях «</a:t>
            </a:r>
            <a:r>
              <a:rPr lang="en-US" sz="5600" dirty="0">
                <a:latin typeface="Times New Roman" pitchFamily="18" charset="0"/>
                <a:cs typeface="Times New Roman" pitchFamily="18" charset="0"/>
              </a:rPr>
              <a:t>Hello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600" dirty="0">
                <a:latin typeface="Times New Roman" pitchFamily="18" charset="0"/>
                <a:cs typeface="Times New Roman" pitchFamily="18" charset="0"/>
              </a:rPr>
              <a:t>Robot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tt-RU" sz="5600" dirty="0">
                <a:latin typeface="Times New Roman" pitchFamily="18" charset="0"/>
                <a:cs typeface="Times New Roman" pitchFamily="18" charset="0"/>
              </a:rPr>
              <a:t>Траектория – Квест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» в рамках </a:t>
            </a:r>
            <a:r>
              <a:rPr lang="en-US" sz="5600" dirty="0">
                <a:latin typeface="Times New Roman" pitchFamily="18" charset="0"/>
                <a:cs typeface="Times New Roman" pitchFamily="18" charset="0"/>
              </a:rPr>
              <a:t>VIII </a:t>
            </a:r>
            <a:r>
              <a:rPr lang="tt-RU" sz="5600" dirty="0">
                <a:latin typeface="Times New Roman" pitchFamily="18" charset="0"/>
                <a:cs typeface="Times New Roman" pitchFamily="18" charset="0"/>
              </a:rPr>
              <a:t> Всероссийского робототехнического фестиваля 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«Робофест-2016» г. Москва, 3 место – в номинации «Траектория – </a:t>
            </a:r>
            <a:r>
              <a:rPr lang="ru-RU" sz="5600" dirty="0" err="1">
                <a:latin typeface="Times New Roman" pitchFamily="18" charset="0"/>
                <a:cs typeface="Times New Roman" pitchFamily="18" charset="0"/>
              </a:rPr>
              <a:t>квест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» - 2017</a:t>
            </a:r>
          </a:p>
          <a:p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- Участники Международного специализированного форума «Авиакосмические  технологии, современные  материалы и оборудование»  в рамках которого проходит   выставка детского технического творчества;</a:t>
            </a:r>
          </a:p>
          <a:p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- Участники </a:t>
            </a:r>
            <a:r>
              <a:rPr lang="en-US" sz="5600" dirty="0">
                <a:latin typeface="Times New Roman" pitchFamily="18" charset="0"/>
                <a:cs typeface="Times New Roman" pitchFamily="18" charset="0"/>
              </a:rPr>
              <a:t>XVI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 Международной специализированной выставки «Машиностроение. Металлообработка. Казань» в рамках которого проходит выставка детского технического творчества- 2016, 2017 гг.</a:t>
            </a:r>
          </a:p>
          <a:p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- Международные робототехнические соревнования «</a:t>
            </a:r>
            <a:r>
              <a:rPr lang="ru-RU" sz="5600" dirty="0" err="1">
                <a:latin typeface="Times New Roman" pitchFamily="18" charset="0"/>
                <a:cs typeface="Times New Roman" pitchFamily="18" charset="0"/>
              </a:rPr>
              <a:t>РобоФинист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» - </a:t>
            </a:r>
            <a:r>
              <a:rPr lang="ru-RU" sz="5600" dirty="0" err="1">
                <a:latin typeface="Times New Roman" pitchFamily="18" charset="0"/>
                <a:cs typeface="Times New Roman" pitchFamily="18" charset="0"/>
              </a:rPr>
              <a:t>С.Петербург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- 2016, 2017 гг.</a:t>
            </a:r>
          </a:p>
          <a:p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Республиканский Фестиваль по поддержке и развитию технического творчества в г. Тетюши – 2017, 1 место в соревнованиях по промышленной робототехнике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98176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Уровень педагогического мастерства педагогов дополнительного образования Центра внешкольной работы,  мы считаем,  достаточно высок для инновационной деятельности, для успешной разработки и внедрения программы развития технического творчества в Буинском муниципальном района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Спасибо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за внимание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549784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37112"/>
            <a:ext cx="8229600" cy="1944216"/>
          </a:xfrm>
        </p:spPr>
        <p:txBody>
          <a:bodyPr>
            <a:noAutofit/>
          </a:bodyPr>
          <a:lstStyle/>
          <a:p>
            <a:pPr algn="l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Научные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консультанты: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Салихов Наиль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Равилевич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– доцент, кандидат педагогических наук, преподаватель Казанского Федерального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Университета,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кафедра безопасности жизнедеятельности и общей физической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подготовки.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Гибадрахманова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Эндже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Фаризовна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– аспирант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кафедры «Радиоэлектронные системы и устройства»  факультета «Радиоэлектроника и лазерная техника» МГТУ им.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Н.Э.Баумана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начальник конструкторского отдела АО НПО «ОКБ им.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М.П.Симонова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626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Актуальность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настоящее время в  Центре внешкольной работы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уинска действуют 18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объединений научно – технического направления с общим охватом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282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учащихся,  что составляет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21,3%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от общего количества учащихся. Проведенный  анализ состояния детского технического творчества в МБУДО «Центр внешкольной работы» показал, что одним из  сдерживающих факторов развития данного направления является, недостаточное обеспечение образовательного процесса программно-методическим материалом.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Сложившаяся ситуация требует разработки и создание образовательных программ нового поколения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84400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9766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Объект инновационной деятельности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программа развития технического творчества центра дополнительного образования детей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Предмет инновационной деятельности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разработка и внедрение программы развития технического творчества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детей.</a:t>
            </a:r>
          </a:p>
          <a:p>
            <a:pPr marL="0" indent="0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инновационной деятельности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разработать педагогами дополнительного образования дополнительные общеобразовательные (общеразвивающие) программы  технического творчества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Задачи инновационной деятельности: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повысить уровень квалификации педагогов дополнительного образования;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создать информационное и программно-методическое сопровождение педагогической деятельности;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обеспечить деятельность учреждения по развитию технического творчества на основе социального партнерства.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113449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7787208" cy="5544616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Ресурсное обеспечение инновационной деятельности</a:t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Материально – техническая база</a:t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На базе Муниципального бюджетного учреждения дополнительного образования «Центр внешкольной работы г. Буинска Республики Татарстан» работают две базовые площадки: базовая площадка научно – технического направления (грант 2013 года) и базовая площадка по робототехнике (грант 2015 года). Центр внешкольной работы  является участником Республиканского инновационного проекта «Здоровье моей школы (Школьный экологический мониторинг)».  Грант «Школьный экологический мониторинг» был выигран в 2012 году</a:t>
            </a:r>
            <a:r>
              <a:rPr lang="ru-RU" sz="2000" dirty="0" smtClean="0"/>
              <a:t>.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Кадровое обеспечение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 научно – техническом отделе работают 16 педагогов дополнительного образования: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из них высшее образование имеют 13 педагогов,  у 3 – х среднее специальное образование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Квалификационная категория: 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1 категория – 10 педагогов дополнительного образования, 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6 педагогов без квалификационной категории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5189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2088397" y="1600200"/>
          <a:ext cx="4967206" cy="45259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66343"/>
                <a:gridCol w="1768177"/>
                <a:gridCol w="1066343"/>
                <a:gridCol w="1066343"/>
              </a:tblGrid>
              <a:tr h="196781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№ п/п 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Наименование  расходов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Финансовые средства, руб.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678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Собственные 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Привлеченные 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</a:tr>
              <a:tr h="3935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Заработная плата авторского коллектива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60000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</a:tr>
              <a:tr h="5903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2. 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заработная плата педагогов дополнительного образования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345000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</a:tr>
              <a:tr h="3935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Заработная плата научного консультанта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60000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</a:tr>
              <a:tr h="5903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Издание сборника программ и электронного варианта программ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50000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</a:tr>
              <a:tr h="3935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Укрепление  материально- технической базы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200000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</a:tr>
              <a:tr h="7871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Повышение квалификации педагогов дополнительного образования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68000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</a:tr>
              <a:tr h="5903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Проведение семинаров, круглых столов, соревнований, вебинаров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40000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62000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</a:tr>
              <a:tr h="3935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Итого: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385000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500000</a:t>
                      </a:r>
                      <a:endParaRPr lang="ru-RU" sz="8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089150" y="1600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Смета расходов на реализацию проекта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5978400"/>
              </p:ext>
            </p:extLst>
          </p:nvPr>
        </p:nvGraphicFramePr>
        <p:xfrm>
          <a:off x="1259633" y="1600200"/>
          <a:ext cx="6912766" cy="45259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0130"/>
                <a:gridCol w="3004618"/>
                <a:gridCol w="1484009"/>
                <a:gridCol w="1484009"/>
              </a:tblGrid>
              <a:tr h="196781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№ п/п 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Наименование  расходов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Финансовые средства, руб.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678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Собственные 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Привлеченные 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</a:tr>
              <a:tr h="3935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Заработная плата авторского коллектива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60000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</a:tr>
              <a:tr h="5903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2. 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Заработная </a:t>
                      </a:r>
                      <a:r>
                        <a:rPr lang="ru-RU" sz="1100" dirty="0">
                          <a:effectLst/>
                        </a:rPr>
                        <a:t>плата педагогов дополнительного образования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345000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</a:tr>
              <a:tr h="3935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Заработная плата научного консультанта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60000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</a:tr>
              <a:tr h="5903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4.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Издание сборника программ и электронного варианта программ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50000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</a:tr>
              <a:tr h="3935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Укрепление  материально- технической базы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200000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</a:tr>
              <a:tr h="7871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Повышение квалификации педагогов дополнительного образования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68000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</a:tr>
              <a:tr h="5903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Проведение семинаров, круглых столов, соревнований, вебинаров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40000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62000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</a:tr>
              <a:tr h="3935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Итого: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385000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500000</a:t>
                      </a:r>
                      <a:endParaRPr lang="ru-RU" sz="8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26" marR="48126" marT="0" marB="0"/>
                </a:tc>
              </a:tr>
            </a:tbl>
          </a:graphicData>
        </a:graphic>
      </p:graphicFrame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32206" y="492195"/>
            <a:ext cx="527958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Смета расходов на реализацию проекта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0994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Учебно – методическое обеспечение инновационной деятельности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базе «Центра внешкольной работы»  имеется  комплекс методического обеспечения, в который входят: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Образовательная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программа МБУДО «Центра  внешкольной работы г. Буинска РТ»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Рабочие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программы  и календарно – тематические планы по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объединениям</a:t>
            </a:r>
          </a:p>
          <a:p>
            <a:pPr>
              <a:buFontTx/>
              <a:buChar char="-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Большая работа ведется по приобретению и использованию в образовательном процессе программно-информационного обеспечения и видеоматериалов.  Создается  каталог учебно-методических материалов для технических средств обучения.</a:t>
            </a:r>
          </a:p>
          <a:p>
            <a:pPr>
              <a:buFontTx/>
              <a:buChar char="-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3892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Форма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конечного инновационного продукта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Форма представления результата инновационного продукта: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Сборник «Программа  развития технического творчества детей», в которой будут представлены дополнительные общеобразовательные (общеразвивающие) программы  технического творчества и рекомендации  по ее реализации. Создан контент электронной формы данной  программы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Диссеминация работы инновационной площадки будет проводиться путем организации семинаров, мастер – классов по разработке образовательных (общеразвивающих) программ технической направленности, стажировки на базе лучших объединений, проведение конференции,   создание сайта в сети Интернет.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82610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1"/>
            <a:ext cx="8229600" cy="4968552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Основные методы,   используемые в ходе мониторинга эффективности инновационной деятельности: наблюдение, экспертный опрос, беседа, анализ документации, посещение занятий,  анкетирование, тестирование и самооценка педагогами своей деятельности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Социальные партнеры инновационной площадки: АО НПО «ОКБ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им.М.П.Симонова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», «Университет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Иннополис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», ГБУ ДО «Республиканский центр внешкольной работы», 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Буинский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ветеринарный техникум»,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Буинский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моторостроительный завод,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Буинские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электрические сети, Буинск сахар.  </a:t>
            </a:r>
          </a:p>
          <a:p>
            <a:pPr marL="0" indent="0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50447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1014</Words>
  <Application>Microsoft Office PowerPoint</Application>
  <PresentationFormat>Экран (4:3)</PresentationFormat>
  <Paragraphs>156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Разработка программы развития технического творчества</vt:lpstr>
      <vt:lpstr>                                                                                                                Научные консультанты:  Салихов Наиль Равилевич – доцент, кандидат педагогических наук, преподаватель Казанского Федерального Университета,  кафедра безопасности жизнедеятельности и общей физической подготовки.  Гибадрахманова Эндже Фаризовна – аспирант кафедры «Радиоэлектронные системы и устройства»  факультета «Радиоэлектроника и лазерная техника» МГТУ им. Н.Э.Баумана, начальник конструкторского отдела АО НПО «ОКБ им. М.П.Симонова».   </vt:lpstr>
      <vt:lpstr>Презентация PowerPoint</vt:lpstr>
      <vt:lpstr>Презентация PowerPoint</vt:lpstr>
      <vt:lpstr> Ресурсное обеспечение инновационной деятельности  Материально – техническая база На базе Муниципального бюджетного учреждения дополнительного образования «Центр внешкольной работы г. Буинска Республики Татарстан» работают две базовые площадки: базовая площадка научно – технического направления (грант 2013 года) и базовая площадка по робототехнике (грант 2015 года). Центр внешкольной работы  является участником Республиканского инновационного проекта «Здоровье моей школы (Школьный экологический мониторинг)».  Грант «Школьный экологический мониторинг» был выигран в 2012 году.  Кадровое обеспечение: в научно – техническом отделе работают 16 педагогов дополнительного образования: из них высшее образование имеют 13 педагогов,  у 3 – х среднее специальное образование Квалификационная категория:  1 категория – 10 педагогов дополнительного образования,  6 педагогов без квалификационной категории  </vt:lpstr>
      <vt:lpstr>Смета расходов на реализацию проекта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Результаты работы объединений:</vt:lpstr>
      <vt:lpstr>Объединение «Образовательная робототехника» и «Мобильная робототехника», руководитель Соловьев Р.Ю.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Разработка программы развития технического творчества</dc:title>
  <dc:creator>ШЭР</dc:creator>
  <cp:lastModifiedBy>User</cp:lastModifiedBy>
  <cp:revision>18</cp:revision>
  <dcterms:created xsi:type="dcterms:W3CDTF">2018-03-18T07:35:16Z</dcterms:created>
  <dcterms:modified xsi:type="dcterms:W3CDTF">2018-03-19T05:50:57Z</dcterms:modified>
</cp:coreProperties>
</file>